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56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21.jpeg" ContentType="image/jpe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104800"/>
            <a:ext cx="10079640" cy="580680"/>
          </a:xfrm>
          <a:prstGeom prst="rect">
            <a:avLst/>
          </a:prstGeom>
          <a:ln>
            <a:noFill/>
          </a:ln>
        </p:spPr>
      </p:pic>
      <p:pic>
        <p:nvPicPr>
          <p:cNvPr id="1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79640" cy="323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79640" cy="32364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79640" cy="3236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172836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4221360" y="5400360"/>
            <a:ext cx="31946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765972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5CEA693-2551-4EBB-AA67-2A1DD2282E70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280" cy="295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79640" cy="3236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79640" cy="32364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172836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221360" y="5400360"/>
            <a:ext cx="31946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765972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9B992A54-77A5-4C15-8198-BA4C8C05D4A5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79640" cy="3236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79640" cy="3236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172836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221360" y="5400360"/>
            <a:ext cx="31946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5972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C4CDA098-BD31-45AB-9589-F5FC70BDC0A7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560" cy="295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560" cy="295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79640" cy="3236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79640" cy="32364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172836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221360" y="5400360"/>
            <a:ext cx="319464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659720" y="5400360"/>
            <a:ext cx="2347920" cy="3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A3624119-6636-4E69-B24D-020C545F6349}" type="slidenum"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40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40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4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40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40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40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40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4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0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4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slideLayout" Target="../slideLayouts/slideLayout40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40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40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40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shiny.rstudio.com/gallery" TargetMode="External"/><Relationship Id="rId2" Type="http://schemas.openxmlformats.org/officeDocument/2006/relationships/hyperlink" Target="https://www.showmeshiny.com/" TargetMode="External"/><Relationship Id="rId3" Type="http://schemas.openxmlformats.org/officeDocument/2006/relationships/hyperlink" Target="https://shinyapps-recent.appspot.com/" TargetMode="External"/><Relationship Id="rId4" Type="http://schemas.openxmlformats.org/officeDocument/2006/relationships/image" Target="../media/image115.png"/><Relationship Id="rId5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4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s://www.opencpu.org/" TargetMode="External"/><Relationship Id="rId2" Type="http://schemas.openxmlformats.org/officeDocument/2006/relationships/hyperlink" Target="http://bart6114.github.io/jug/" TargetMode="External"/><Relationship Id="rId3" Type="http://schemas.openxmlformats.org/officeDocument/2006/relationships/hyperlink" Target="https://github.com/thomasp85/fiery" TargetMode="External"/><Relationship Id="rId4" Type="http://schemas.openxmlformats.org/officeDocument/2006/relationships/hyperlink" Target="https://www.rplumber.io/" TargetMode="External"/><Relationship Id="rId5" Type="http://schemas.openxmlformats.org/officeDocument/2006/relationships/hyperlink" Target="https://www.shinyproxy.io/" TargetMode="External"/><Relationship Id="rId6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920" y="648000"/>
            <a:ext cx="9071280" cy="2735640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200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Dashboard App Using R (and only R) with Shiny Framework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6286320" y="3868560"/>
            <a:ext cx="357552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Raden Muhammad Hadi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30320" y="3639600"/>
            <a:ext cx="1166760" cy="9039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456920" y="3600000"/>
            <a:ext cx="3017160" cy="10587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4603680" y="3384000"/>
            <a:ext cx="1446480" cy="16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5277240" y="443160"/>
            <a:ext cx="4802400" cy="480240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108000" y="371160"/>
            <a:ext cx="5506920" cy="481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9120" y="642600"/>
            <a:ext cx="10060560" cy="44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000" y="363240"/>
            <a:ext cx="4253400" cy="49111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5125680" y="468000"/>
            <a:ext cx="4989960" cy="473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76000" y="291960"/>
            <a:ext cx="5067000" cy="50670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942160" y="310680"/>
            <a:ext cx="3777480" cy="503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385640" y="331200"/>
            <a:ext cx="7497720" cy="494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Can we applied the same ‘art’ to business problem?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NO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671480" y="359280"/>
            <a:ext cx="6968160" cy="49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Dashboard and Why it Useful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What is Dashboard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57480" y="1476000"/>
            <a:ext cx="9289800" cy="36882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723960" y="3429000"/>
            <a:ext cx="7200360" cy="418680"/>
          </a:xfrm>
          <a:prstGeom prst="rect">
            <a:avLst/>
          </a:prstGeom>
          <a:noFill/>
          <a:ln w="38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17080" y="359640"/>
            <a:ext cx="1908720" cy="77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Profile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30080" y="1197720"/>
            <a:ext cx="7556040" cy="413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Raden Muhammad Hadi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Web Developer @Tabel Data Informatika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Statistical Consultant @StatsMaster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Math Graduate, Specialize in Algebra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(read: Abstract Nonsense)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hadimaster65555.github.io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bit.ly/radenmhadi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4000" y="399312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27080" y="4636440"/>
            <a:ext cx="467640" cy="4676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165240" y="3441240"/>
            <a:ext cx="443880" cy="4438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180000" y="1144080"/>
            <a:ext cx="478800" cy="47880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5"/>
          <a:stretch/>
        </p:blipFill>
        <p:spPr>
          <a:xfrm>
            <a:off x="553680" y="2796480"/>
            <a:ext cx="443520" cy="4435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6"/>
          <a:stretch/>
        </p:blipFill>
        <p:spPr>
          <a:xfrm>
            <a:off x="512280" y="1717560"/>
            <a:ext cx="520920" cy="52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What is Dashboard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49360" y="1584000"/>
            <a:ext cx="4603320" cy="3503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latin typeface="Arial"/>
              </a:rPr>
              <a:t>are an </a:t>
            </a:r>
            <a:r>
              <a:rPr b="1" lang="en-US" sz="3200" spc="-1" strike="noStrike">
                <a:latin typeface="Arial"/>
              </a:rPr>
              <a:t>easy-to-digest view</a:t>
            </a:r>
            <a:r>
              <a:rPr b="0" lang="en-US" sz="3200" spc="-1" strike="noStrike">
                <a:latin typeface="Arial"/>
              </a:rPr>
              <a:t> of some indicators that lets viewers </a:t>
            </a:r>
            <a:r>
              <a:rPr b="1" lang="en-US" sz="3200" spc="-1" strike="noStrike">
                <a:latin typeface="Arial"/>
              </a:rPr>
              <a:t>spot decisions </a:t>
            </a:r>
            <a:r>
              <a:rPr b="0" lang="en-US" sz="3200" spc="-1" strike="noStrike">
                <a:latin typeface="Arial"/>
              </a:rPr>
              <a:t>and </a:t>
            </a:r>
            <a:r>
              <a:rPr b="1" lang="en-US" sz="3200" spc="-1" strike="noStrike">
                <a:latin typeface="Arial"/>
              </a:rPr>
              <a:t>act </a:t>
            </a:r>
            <a:r>
              <a:rPr b="0" lang="en-US" sz="3200" spc="-1" strike="noStrike">
                <a:latin typeface="Arial"/>
              </a:rPr>
              <a:t>on opportunities quickly.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6688440" y="454320"/>
            <a:ext cx="3228120" cy="255204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rcRect l="0" t="0" r="0" b="5448"/>
          <a:stretch/>
        </p:blipFill>
        <p:spPr>
          <a:xfrm>
            <a:off x="4466160" y="2712240"/>
            <a:ext cx="4761720" cy="261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002320" y="309240"/>
            <a:ext cx="8071920" cy="50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08000" y="1881720"/>
            <a:ext cx="1935720" cy="16027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2001960" y="309240"/>
            <a:ext cx="8071920" cy="50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3051000" y="392040"/>
            <a:ext cx="7028640" cy="48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379080" y="1713240"/>
            <a:ext cx="2188080" cy="231876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3051360" y="392400"/>
            <a:ext cx="7028640" cy="48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378160" y="913320"/>
            <a:ext cx="5828760" cy="378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2055240" y="388080"/>
            <a:ext cx="6398640" cy="479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304280" y="311400"/>
            <a:ext cx="7568280" cy="501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920600" y="1207800"/>
            <a:ext cx="6349320" cy="322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920600" y="1207800"/>
            <a:ext cx="6349320" cy="322488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81720" y="3072960"/>
            <a:ext cx="2943000" cy="219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Outline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60000" y="1512000"/>
            <a:ext cx="6369480" cy="352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5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Static Web vs Dynamic Web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Web Application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Data Visualization and Why It Matters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Dashboard and Why it Useful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Introduction to R &amp; Shiny Framework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Shiny Application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Demo App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Live Coding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848280" y="1030680"/>
            <a:ext cx="2933640" cy="340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09520" y="1121040"/>
            <a:ext cx="4124160" cy="24606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1182960" y="3596400"/>
            <a:ext cx="1562760" cy="170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5238720" y="1230120"/>
            <a:ext cx="4770360" cy="1890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209520" y="1013040"/>
            <a:ext cx="4124160" cy="2460600"/>
          </a:xfrm>
          <a:prstGeom prst="rect">
            <a:avLst/>
          </a:prstGeom>
          <a:ln>
            <a:noFill/>
          </a:ln>
        </p:spPr>
      </p:pic>
      <p:sp>
        <p:nvSpPr>
          <p:cNvPr id="282" name="Line 1"/>
          <p:cNvSpPr/>
          <p:nvPr/>
        </p:nvSpPr>
        <p:spPr>
          <a:xfrm>
            <a:off x="4063680" y="2587680"/>
            <a:ext cx="1587600" cy="360"/>
          </a:xfrm>
          <a:prstGeom prst="line">
            <a:avLst/>
          </a:prstGeom>
          <a:ln w="7632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6467400" y="3418560"/>
            <a:ext cx="2215800" cy="178020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1182600" y="3456720"/>
            <a:ext cx="1690200" cy="184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979200" y="317520"/>
            <a:ext cx="8237880" cy="503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87480" y="407880"/>
            <a:ext cx="9992160" cy="462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Tools?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Introduction to R &amp; Shiny Framework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206640" y="565560"/>
            <a:ext cx="2174400" cy="168480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7954200" y="3009960"/>
            <a:ext cx="1909080" cy="221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Introduction to 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4000" y="1656000"/>
            <a:ext cx="5122800" cy="295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0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</a:t>
            </a:r>
            <a:r>
              <a:rPr b="1" lang="en-US" sz="3200" spc="-1" strike="noStrike">
                <a:latin typeface="Arial"/>
              </a:rPr>
              <a:t>programming language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</a:t>
            </a:r>
            <a:r>
              <a:rPr b="1" lang="en-US" sz="3200" spc="-1" strike="noStrike">
                <a:latin typeface="Arial"/>
              </a:rPr>
              <a:t>free </a:t>
            </a:r>
            <a:r>
              <a:rPr b="0" lang="en-US" sz="3200" spc="-1" strike="noStrike">
                <a:latin typeface="Arial"/>
              </a:rPr>
              <a:t>software environment for </a:t>
            </a:r>
            <a:r>
              <a:rPr b="1" lang="en-US" sz="3200" spc="-1" strike="noStrike">
                <a:latin typeface="Arial"/>
              </a:rPr>
              <a:t>statistical computing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 </a:t>
            </a:r>
            <a:r>
              <a:rPr b="1" lang="en-US" sz="3200" spc="-1" strike="noStrike">
                <a:latin typeface="Arial"/>
              </a:rPr>
              <a:t>interpreted language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Supports </a:t>
            </a:r>
            <a:r>
              <a:rPr b="1" lang="en-US" sz="3200" spc="-1" strike="noStrike">
                <a:latin typeface="Arial"/>
              </a:rPr>
              <a:t>procedural</a:t>
            </a:r>
            <a:r>
              <a:rPr b="0" lang="en-US" sz="3200" spc="-1" strike="noStrike">
                <a:latin typeface="Arial"/>
              </a:rPr>
              <a:t>, </a:t>
            </a:r>
            <a:r>
              <a:rPr b="1" lang="en-US" sz="3200" spc="-1" strike="noStrike">
                <a:latin typeface="Arial"/>
              </a:rPr>
              <a:t>functional </a:t>
            </a:r>
            <a:r>
              <a:rPr b="0" lang="en-US" sz="3200" spc="-1" strike="noStrike">
                <a:latin typeface="Arial"/>
              </a:rPr>
              <a:t>and </a:t>
            </a:r>
            <a:r>
              <a:rPr b="1" lang="en-US" sz="3200" spc="-1" strike="noStrike">
                <a:latin typeface="Arial"/>
              </a:rPr>
              <a:t>object-oriented programming.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6539760" y="1602360"/>
            <a:ext cx="2962800" cy="296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0" y="-3960"/>
            <a:ext cx="100796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313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Basic Syntax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432000" y="1548000"/>
            <a:ext cx="9401400" cy="3589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4000"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Ubuntu Mono"/>
              </a:rPr>
              <a:t>&gt; print(“Hello, world!”) </a:t>
            </a: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# Hello world in 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  </a:t>
            </a: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Hello, world!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&gt; x &lt;- c(1, 2, 3, 4, 5, 6)   # Create ordered collection (vector)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&gt; y &lt;- x^2              </a:t>
            </a:r>
            <a:r>
              <a:rPr b="0" lang="en-US" sz="3200" spc="-1" strike="noStrike">
                <a:solidFill>
                  <a:srgbClr val="808080"/>
                </a:solidFill>
                <a:latin typeface="Ubuntu Mono"/>
              </a:rPr>
              <a:t># Square the elements of x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808080"/>
                </a:solidFill>
                <a:latin typeface="Ubuntu Mono"/>
              </a:rPr>
              <a:t>&gt; print(y)              </a:t>
            </a: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# print (vector) 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[1]  1  4  9 16 25 36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&gt; mean(y)               # Calculate average (arithmetic mean) of (vector) y; result is scalar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[1] 15.16667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&gt; var(y)                # Calculate sample variance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66666"/>
                </a:solidFill>
                <a:latin typeface="Ubuntu Mono"/>
              </a:rPr>
              <a:t>[1] 178.9667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294480"/>
            <a:ext cx="907128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Basic Syntax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288000" y="1160280"/>
            <a:ext cx="4426560" cy="408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Ubuntu Mono"/>
              </a:rPr>
              <a:t>&gt; a = seq(1,5) </a:t>
            </a: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#Generate sequence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&gt;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 </a:t>
            </a: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[1]  1  2  3  4  5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&gt; b = 11:15 #Generate Sequence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&gt; data.frame(a,b) #Build dataframe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  </a:t>
            </a: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a 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1 1 11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2 2 12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3 3 13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4 4 14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66666"/>
                </a:solidFill>
                <a:latin typeface="Ubuntu Mono"/>
              </a:rPr>
              <a:t>5 5 15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5044680" y="1116000"/>
            <a:ext cx="4718520" cy="3531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Ubuntu Mono"/>
              </a:rPr>
              <a:t>&gt; matrix(1:9, 3,3) </a:t>
            </a: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#Generate 3 x 3 matrix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     </a:t>
            </a: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[,1] [,2] [,3]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[1,]    1    4    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[2,]    2    5    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Ubuntu Mono"/>
              </a:rPr>
              <a:t>[3,]    3    6    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2788200" y="843120"/>
            <a:ext cx="7250400" cy="39783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209520" y="671040"/>
            <a:ext cx="2578320" cy="41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Static Web </a:t>
            </a:r>
            <a:br/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vs Dynamic Web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5413680" y="1548000"/>
            <a:ext cx="3808800" cy="38088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504000" y="1474200"/>
            <a:ext cx="3617280" cy="361728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Basic Syntax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4000" y="1656000"/>
            <a:ext cx="4426560" cy="29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ndale Mono"/>
              </a:rPr>
              <a:t>&gt; plot(a,b)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152680" y="1656000"/>
            <a:ext cx="4426560" cy="29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Ubuntu Mono"/>
              </a:rPr>
              <a:t>&gt; barplot(height = a, col=1:length(a))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567440" y="675360"/>
            <a:ext cx="6944760" cy="401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313200" y="339840"/>
            <a:ext cx="9438480" cy="177084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458640" y="2175120"/>
            <a:ext cx="9219600" cy="162792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360000" y="3972240"/>
            <a:ext cx="1939320" cy="101772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4"/>
          <a:stretch/>
        </p:blipFill>
        <p:spPr>
          <a:xfrm>
            <a:off x="2648160" y="3965760"/>
            <a:ext cx="1775160" cy="12009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5"/>
          <a:srcRect l="0" t="28189" r="0" b="29060"/>
          <a:stretch/>
        </p:blipFill>
        <p:spPr>
          <a:xfrm>
            <a:off x="4684680" y="4037400"/>
            <a:ext cx="2562120" cy="10508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6"/>
          <a:srcRect l="0" t="9724" r="0" b="20749"/>
          <a:stretch/>
        </p:blipFill>
        <p:spPr>
          <a:xfrm>
            <a:off x="7373520" y="3927240"/>
            <a:ext cx="2354400" cy="123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360" y="5659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But, why 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504360" y="1430640"/>
            <a:ext cx="2986200" cy="16700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168480" y="2769480"/>
            <a:ext cx="3573000" cy="276084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7664040" y="1377360"/>
            <a:ext cx="2163240" cy="229788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4"/>
          <a:stretch/>
        </p:blipFill>
        <p:spPr>
          <a:xfrm>
            <a:off x="5256000" y="3282480"/>
            <a:ext cx="4571280" cy="228528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5"/>
          <a:stretch/>
        </p:blipFill>
        <p:spPr>
          <a:xfrm>
            <a:off x="4469760" y="996480"/>
            <a:ext cx="2379240" cy="237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15840" y="-11520"/>
            <a:ext cx="10079280" cy="566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912600" y="1655640"/>
            <a:ext cx="3608640" cy="295848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2"/>
          <a:stretch/>
        </p:blipFill>
        <p:spPr>
          <a:xfrm>
            <a:off x="5627880" y="1655640"/>
            <a:ext cx="3475800" cy="295848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504000" y="565560"/>
            <a:ext cx="40172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Server-Side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5256000" y="565920"/>
            <a:ext cx="40172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Client-Side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But, why 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rcRect l="0" t="32433" r="0" b="32458"/>
          <a:stretch/>
        </p:blipFill>
        <p:spPr>
          <a:xfrm>
            <a:off x="476640" y="3254400"/>
            <a:ext cx="9083520" cy="179352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2229120" y="1512000"/>
            <a:ext cx="5136120" cy="136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360" y="3240"/>
            <a:ext cx="10079280" cy="566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rcRect l="0" t="32433" r="0" b="32458"/>
          <a:stretch/>
        </p:blipFill>
        <p:spPr>
          <a:xfrm>
            <a:off x="191160" y="3082680"/>
            <a:ext cx="4996080" cy="9864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368640" y="1521360"/>
            <a:ext cx="4642920" cy="123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6560" y="1419840"/>
            <a:ext cx="4980600" cy="375192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4997520" y="1519920"/>
            <a:ext cx="5095440" cy="337680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324360" y="529920"/>
            <a:ext cx="432720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Static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589360" y="460800"/>
            <a:ext cx="432720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Dynamic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3340440" y="512280"/>
            <a:ext cx="2163240" cy="229788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195840" y="844200"/>
            <a:ext cx="2986200" cy="167004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3"/>
          <a:srcRect l="0" t="32433" r="0" b="32458"/>
          <a:stretch/>
        </p:blipFill>
        <p:spPr>
          <a:xfrm>
            <a:off x="195120" y="4226400"/>
            <a:ext cx="5571000" cy="109980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4"/>
          <a:stretch/>
        </p:blipFill>
        <p:spPr>
          <a:xfrm>
            <a:off x="264600" y="2629080"/>
            <a:ext cx="5136120" cy="136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340800" y="512280"/>
            <a:ext cx="2163240" cy="229788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196200" y="844200"/>
            <a:ext cx="2986200" cy="167004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rcRect l="0" t="32433" r="0" b="32458"/>
          <a:stretch/>
        </p:blipFill>
        <p:spPr>
          <a:xfrm>
            <a:off x="195480" y="4226400"/>
            <a:ext cx="5571000" cy="109980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tretch/>
        </p:blipFill>
        <p:spPr>
          <a:xfrm>
            <a:off x="264960" y="2629080"/>
            <a:ext cx="5136120" cy="136476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 rot="2764200">
            <a:off x="75600" y="102240"/>
            <a:ext cx="5508360" cy="5547240"/>
          </a:xfrm>
          <a:custGeom>
            <a:avLst/>
            <a:gdLst/>
            <a:ahLst/>
            <a:rect l="l" t="t" r="r" b="b"/>
            <a:pathLst>
              <a:path w="15303" h="15413">
                <a:moveTo>
                  <a:pt x="6585" y="2"/>
                </a:moveTo>
                <a:lnTo>
                  <a:pt x="8709" y="0"/>
                </a:lnTo>
                <a:lnTo>
                  <a:pt x="8713" y="6589"/>
                </a:lnTo>
                <a:lnTo>
                  <a:pt x="15302" y="6586"/>
                </a:lnTo>
                <a:lnTo>
                  <a:pt x="15302" y="8818"/>
                </a:lnTo>
                <a:lnTo>
                  <a:pt x="8714" y="8821"/>
                </a:lnTo>
                <a:lnTo>
                  <a:pt x="8717" y="15410"/>
                </a:lnTo>
                <a:lnTo>
                  <a:pt x="6593" y="15412"/>
                </a:lnTo>
                <a:lnTo>
                  <a:pt x="6589" y="8823"/>
                </a:lnTo>
                <a:lnTo>
                  <a:pt x="0" y="8826"/>
                </a:lnTo>
                <a:lnTo>
                  <a:pt x="0" y="6594"/>
                </a:lnTo>
                <a:lnTo>
                  <a:pt x="6589" y="6591"/>
                </a:lnTo>
                <a:lnTo>
                  <a:pt x="6585" y="2"/>
                </a:lnTo>
              </a:path>
            </a:pathLst>
          </a:custGeom>
          <a:solidFill>
            <a:srgbClr val="c7243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293640" y="512640"/>
            <a:ext cx="2163240" cy="229788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149040" y="844560"/>
            <a:ext cx="2986200" cy="16700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5783400" y="451800"/>
            <a:ext cx="4116600" cy="477108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rcRect l="0" t="32433" r="0" b="32458"/>
          <a:stretch/>
        </p:blipFill>
        <p:spPr>
          <a:xfrm>
            <a:off x="148320" y="4226760"/>
            <a:ext cx="5571000" cy="10998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217800" y="2629440"/>
            <a:ext cx="5136120" cy="136476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 rot="2764200">
            <a:off x="28440" y="102600"/>
            <a:ext cx="5508360" cy="5547240"/>
          </a:xfrm>
          <a:custGeom>
            <a:avLst/>
            <a:gdLst/>
            <a:ahLst/>
            <a:rect l="l" t="t" r="r" b="b"/>
            <a:pathLst>
              <a:path w="15303" h="15413">
                <a:moveTo>
                  <a:pt x="6585" y="2"/>
                </a:moveTo>
                <a:lnTo>
                  <a:pt x="8709" y="0"/>
                </a:lnTo>
                <a:lnTo>
                  <a:pt x="8713" y="6590"/>
                </a:lnTo>
                <a:lnTo>
                  <a:pt x="15302" y="6586"/>
                </a:lnTo>
                <a:lnTo>
                  <a:pt x="15302" y="8818"/>
                </a:lnTo>
                <a:lnTo>
                  <a:pt x="8713" y="8822"/>
                </a:lnTo>
                <a:lnTo>
                  <a:pt x="8717" y="15410"/>
                </a:lnTo>
                <a:lnTo>
                  <a:pt x="6593" y="15412"/>
                </a:lnTo>
                <a:lnTo>
                  <a:pt x="6589" y="8823"/>
                </a:lnTo>
                <a:lnTo>
                  <a:pt x="0" y="8826"/>
                </a:lnTo>
                <a:lnTo>
                  <a:pt x="0" y="6594"/>
                </a:lnTo>
                <a:lnTo>
                  <a:pt x="6588" y="6591"/>
                </a:lnTo>
                <a:lnTo>
                  <a:pt x="6585" y="2"/>
                </a:lnTo>
              </a:path>
            </a:pathLst>
          </a:custGeom>
          <a:solidFill>
            <a:srgbClr val="c7243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Shiny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288000" y="1656000"/>
            <a:ext cx="6089760" cy="295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R + Interactivity + web = Shiny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An </a:t>
            </a:r>
            <a:r>
              <a:rPr b="1" lang="en-US" sz="3200" spc="-1" strike="noStrike">
                <a:latin typeface="Arial"/>
              </a:rPr>
              <a:t>R package </a:t>
            </a:r>
            <a:r>
              <a:rPr b="0" lang="en-US" sz="3200" spc="-1" strike="noStrike">
                <a:latin typeface="Arial"/>
              </a:rPr>
              <a:t>for </a:t>
            </a:r>
            <a:r>
              <a:rPr b="1" lang="en-US" sz="3200" spc="-1" strike="noStrike">
                <a:latin typeface="Arial"/>
              </a:rPr>
              <a:t>building interactive web applications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Entirely </a:t>
            </a:r>
            <a:r>
              <a:rPr b="1" lang="en-US" sz="3200" spc="-1" strike="noStrike">
                <a:latin typeface="Arial"/>
              </a:rPr>
              <a:t>extensible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6621120" y="425520"/>
            <a:ext cx="3326040" cy="385488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5920560" y="3538800"/>
            <a:ext cx="1670040" cy="1670040"/>
          </a:xfrm>
          <a:prstGeom prst="rect">
            <a:avLst/>
          </a:prstGeom>
          <a:ln>
            <a:noFill/>
          </a:ln>
        </p:spPr>
      </p:pic>
      <p:sp>
        <p:nvSpPr>
          <p:cNvPr id="349" name="Line 3"/>
          <p:cNvSpPr/>
          <p:nvPr/>
        </p:nvSpPr>
        <p:spPr>
          <a:xfrm flipV="1">
            <a:off x="4191120" y="4395960"/>
            <a:ext cx="2187000" cy="527760"/>
          </a:xfrm>
          <a:prstGeom prst="line">
            <a:avLst/>
          </a:prstGeom>
          <a:ln w="57240">
            <a:solidFill>
              <a:srgbClr val="ce18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"/>
          <p:cNvSpPr/>
          <p:nvPr/>
        </p:nvSpPr>
        <p:spPr>
          <a:xfrm>
            <a:off x="2109960" y="4762440"/>
            <a:ext cx="2080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ba131a"/>
                </a:solidFill>
                <a:latin typeface="Arial"/>
              </a:rPr>
              <a:t>Made by this guy...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635960" y="4167720"/>
            <a:ext cx="22712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ba131a"/>
                </a:solidFill>
                <a:latin typeface="Arial"/>
              </a:rPr>
              <a:t>Joe Cheng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ba131a"/>
                </a:solidFill>
                <a:latin typeface="Arial"/>
              </a:rPr>
              <a:t>CTO of RStudio, Inc. Creator of the Shiny framework.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8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Why using shiny?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46520" y="1476000"/>
            <a:ext cx="5289840" cy="36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2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Use </a:t>
            </a:r>
            <a:r>
              <a:rPr b="1" lang="en-US" sz="3200" spc="-1" strike="noStrike">
                <a:latin typeface="Arial"/>
              </a:rPr>
              <a:t>(only)</a:t>
            </a:r>
            <a:r>
              <a:rPr b="0" lang="en-US" sz="32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one language </a:t>
            </a:r>
            <a:r>
              <a:rPr b="0" lang="en-US" sz="3200" spc="-1" strike="noStrike">
                <a:latin typeface="Arial"/>
              </a:rPr>
              <a:t>to build a nice dashboard app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n-US" sz="3200" spc="-1" strike="noStrike">
                <a:latin typeface="Arial"/>
              </a:rPr>
              <a:t>Reactive</a:t>
            </a:r>
            <a:r>
              <a:rPr b="0" lang="en-US" sz="3200" spc="-1" strike="noStrike">
                <a:latin typeface="Arial"/>
              </a:rPr>
              <a:t> and </a:t>
            </a:r>
            <a:r>
              <a:rPr b="1" lang="en-US" sz="3200" spc="-1" strike="noStrike">
                <a:latin typeface="Arial"/>
              </a:rPr>
              <a:t>responsive </a:t>
            </a:r>
            <a:r>
              <a:rPr b="0" lang="en-US" sz="3200" spc="-1" strike="noStrike">
                <a:latin typeface="Arial"/>
              </a:rPr>
              <a:t>design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Suitable for </a:t>
            </a:r>
            <a:r>
              <a:rPr b="1" lang="en-US" sz="3200" spc="-1" strike="noStrike">
                <a:latin typeface="Arial"/>
              </a:rPr>
              <a:t>manipulation of data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n-US" sz="3200" spc="-1" strike="noStrike">
                <a:latin typeface="Arial"/>
              </a:rPr>
              <a:t>No need</a:t>
            </a:r>
            <a:r>
              <a:rPr b="0" lang="en-US" sz="3200" spc="-1" strike="noStrike">
                <a:latin typeface="Arial"/>
              </a:rPr>
              <a:t> for HTML/CSS/Javascript for starter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n-US" sz="3200" spc="-1" strike="noStrike">
                <a:latin typeface="Arial"/>
              </a:rPr>
              <a:t>Simple </a:t>
            </a:r>
            <a:r>
              <a:rPr b="0" lang="en-US" sz="3200" spc="-1" strike="noStrike">
                <a:latin typeface="Arial"/>
              </a:rPr>
              <a:t>yet </a:t>
            </a:r>
            <a:r>
              <a:rPr b="1" lang="en-US" sz="3200" spc="-1" strike="noStrike">
                <a:latin typeface="Arial"/>
              </a:rPr>
              <a:t>powerful </a:t>
            </a:r>
            <a:r>
              <a:rPr b="0" lang="en-US" sz="3200" spc="-1" strike="noStrike">
                <a:latin typeface="Arial"/>
              </a:rPr>
              <a:t>enough to </a:t>
            </a:r>
            <a:r>
              <a:rPr b="1" lang="en-US" sz="3200" spc="-1" strike="noStrike">
                <a:latin typeface="Arial"/>
              </a:rPr>
              <a:t>implement machine learning</a:t>
            </a:r>
            <a:r>
              <a:rPr b="0" lang="en-US" sz="3200" spc="-1" strike="noStrike">
                <a:latin typeface="Arial"/>
              </a:rPr>
              <a:t> algorithm and </a:t>
            </a:r>
            <a:r>
              <a:rPr b="1" lang="en-US" sz="3200" spc="-1" strike="noStrike">
                <a:latin typeface="Arial"/>
              </a:rPr>
              <a:t>data analytics</a:t>
            </a:r>
            <a:r>
              <a:rPr b="0" lang="en-US" sz="3200" spc="-1" strike="noStrike">
                <a:latin typeface="Arial"/>
              </a:rPr>
              <a:t>: caret, e1071, ts, cluster, mxnet, keras, etc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n-US" sz="3200" spc="-1" strike="noStrike">
                <a:latin typeface="Arial"/>
              </a:rPr>
              <a:t>Open source </a:t>
            </a:r>
            <a:r>
              <a:rPr b="0" lang="en-US" sz="3200" spc="-1" strike="noStrike">
                <a:latin typeface="Arial"/>
              </a:rPr>
              <a:t>library and </a:t>
            </a:r>
            <a:r>
              <a:rPr b="1" lang="en-US" sz="3200" spc="-1" strike="noStrike">
                <a:latin typeface="Arial"/>
              </a:rPr>
              <a:t>free to use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6393240" y="382320"/>
            <a:ext cx="3592800" cy="252936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5637240" y="2473920"/>
            <a:ext cx="3697200" cy="25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511920" y="372240"/>
            <a:ext cx="9057600" cy="456192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1270080" y="4970520"/>
            <a:ext cx="73357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http://littleactuary.github.io/blog/Web-application-framework-with-Shiny/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Two Parts of Shiny App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504000" y="1656000"/>
            <a:ext cx="4426560" cy="2958480"/>
          </a:xfrm>
          <a:prstGeom prst="rect">
            <a:avLst/>
          </a:prstGeom>
          <a:solidFill>
            <a:srgbClr val="008d52">
              <a:alpha val="7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The UI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Parts where you design its layout.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14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5152680" y="1656000"/>
            <a:ext cx="4426560" cy="2958480"/>
          </a:xfrm>
          <a:prstGeom prst="rect">
            <a:avLst/>
          </a:prstGeom>
          <a:solidFill>
            <a:srgbClr val="000000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The Server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Parts where you implement business logic.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000" y="565560"/>
            <a:ext cx="4616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c7243a"/>
                </a:solidFill>
                <a:latin typeface="Arial"/>
              </a:rPr>
              <a:t>Two Ways to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582840" y="1164240"/>
            <a:ext cx="4426560" cy="6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b="0" lang="en-US" sz="3200" spc="-1" strike="noStrike">
                <a:latin typeface="Arial"/>
              </a:rPr>
              <a:t>Single File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6143040" y="45720"/>
            <a:ext cx="3976200" cy="5623920"/>
          </a:xfrm>
          <a:prstGeom prst="rect">
            <a:avLst/>
          </a:prstGeom>
          <a:ln>
            <a:noFill/>
          </a:ln>
        </p:spPr>
      </p:pic>
      <p:sp>
        <p:nvSpPr>
          <p:cNvPr id="364" name="CustomShape 3"/>
          <p:cNvSpPr/>
          <p:nvPr/>
        </p:nvSpPr>
        <p:spPr>
          <a:xfrm>
            <a:off x="366480" y="2139480"/>
            <a:ext cx="2036520" cy="1318680"/>
          </a:xfrm>
          <a:prstGeom prst="wedgeRectCallout">
            <a:avLst>
              <a:gd name="adj1" fmla="val 224037"/>
              <a:gd name="adj2" fmla="val -116629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6152040" y="263880"/>
            <a:ext cx="3868200" cy="3076920"/>
          </a:xfrm>
          <a:prstGeom prst="rect">
            <a:avLst/>
          </a:prstGeom>
          <a:noFill/>
          <a:ln w="763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5"/>
          <p:cNvSpPr/>
          <p:nvPr/>
        </p:nvSpPr>
        <p:spPr>
          <a:xfrm>
            <a:off x="366480" y="3751920"/>
            <a:ext cx="2036520" cy="1318680"/>
          </a:xfrm>
          <a:prstGeom prst="wedgeRectCallout">
            <a:avLst>
              <a:gd name="adj1" fmla="val 221884"/>
              <a:gd name="adj2" fmla="val -8967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CustomShape 6"/>
          <p:cNvSpPr/>
          <p:nvPr/>
        </p:nvSpPr>
        <p:spPr>
          <a:xfrm>
            <a:off x="6152040" y="3502080"/>
            <a:ext cx="3868200" cy="1638720"/>
          </a:xfrm>
          <a:prstGeom prst="rect">
            <a:avLst/>
          </a:prstGeom>
          <a:noFill/>
          <a:ln w="763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504000" y="471960"/>
            <a:ext cx="937116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c7243a"/>
                </a:solidFill>
                <a:latin typeface="Arial"/>
              </a:rPr>
              <a:t>Two Ways to Code: Two Files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1210320" y="1901160"/>
            <a:ext cx="3199320" cy="331596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2"/>
          <a:srcRect l="0" t="0" r="0" b="13324"/>
          <a:stretch/>
        </p:blipFill>
        <p:spPr>
          <a:xfrm>
            <a:off x="5376240" y="1874880"/>
            <a:ext cx="3830400" cy="335628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1216080" y="1315080"/>
            <a:ext cx="3165120" cy="5857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5392080" y="1315080"/>
            <a:ext cx="3795480" cy="5857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04440" y="565560"/>
            <a:ext cx="54428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5 Basic Layouts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6854400" y="332640"/>
            <a:ext cx="3234960" cy="5028480"/>
          </a:xfrm>
          <a:prstGeom prst="rect">
            <a:avLst/>
          </a:prstGeom>
          <a:ln>
            <a:noFill/>
          </a:ln>
        </p:spPr>
      </p:pic>
      <p:sp>
        <p:nvSpPr>
          <p:cNvPr id="375" name="CustomShape 2"/>
          <p:cNvSpPr/>
          <p:nvPr/>
        </p:nvSpPr>
        <p:spPr>
          <a:xfrm>
            <a:off x="504360" y="1656360"/>
            <a:ext cx="5723280" cy="295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Don’t need to worry about HTML + CSS + Javascript boilerplate, Shiny provide it for you.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Web Application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60000" y="1476000"/>
            <a:ext cx="4620240" cy="289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4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It’s a </a:t>
            </a:r>
            <a:r>
              <a:rPr b="1" lang="en-US" sz="3200" spc="-1" strike="noStrike">
                <a:latin typeface="Arial"/>
              </a:rPr>
              <a:t>client/server </a:t>
            </a:r>
            <a:r>
              <a:rPr b="0" lang="en-US" sz="3200" spc="-1" strike="noStrike">
                <a:latin typeface="Arial"/>
              </a:rPr>
              <a:t>application </a:t>
            </a:r>
            <a:r>
              <a:rPr b="1" lang="en-US" sz="3200" spc="-1" strike="noStrike">
                <a:latin typeface="Arial"/>
              </a:rPr>
              <a:t>uses a Web Browser </a:t>
            </a:r>
            <a:r>
              <a:rPr b="0" lang="en-US" sz="3200" spc="-1" strike="noStrike">
                <a:latin typeface="Arial"/>
              </a:rPr>
              <a:t>as its client program.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Performs an </a:t>
            </a:r>
            <a:r>
              <a:rPr b="1" lang="en-US" sz="3200" spc="-1" strike="noStrike">
                <a:latin typeface="Arial"/>
              </a:rPr>
              <a:t>interactive service</a:t>
            </a:r>
            <a:r>
              <a:rPr b="0" lang="en-US" sz="3200" spc="-1" strike="noStrike"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3200" spc="-1" strike="noStrike">
                <a:latin typeface="Arial"/>
              </a:rPr>
              <a:t>Presents </a:t>
            </a:r>
            <a:r>
              <a:rPr b="1" lang="en-US" sz="3200" spc="-1" strike="noStrike">
                <a:latin typeface="Arial"/>
              </a:rPr>
              <a:t>dynamical tailored content </a:t>
            </a:r>
            <a:r>
              <a:rPr b="0" lang="en-US" sz="3200" spc="-1" strike="noStrike">
                <a:latin typeface="Arial"/>
              </a:rPr>
              <a:t>based on request parameters, user behaviors and security consideration.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612000" y="4418640"/>
            <a:ext cx="462024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- </a:t>
            </a:r>
            <a:r>
              <a:rPr b="1" lang="en-US" sz="1800" spc="-1" strike="noStrike">
                <a:latin typeface="Arial"/>
              </a:rPr>
              <a:t>Web Application Architecture</a:t>
            </a:r>
            <a:r>
              <a:rPr b="0" lang="en-US" sz="1800" spc="-1" strike="noStrike">
                <a:latin typeface="Arial"/>
              </a:rPr>
              <a:t>: Principles, Protocols and Practices by Leon Shklar, Richard Rosen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6830640" y="476280"/>
            <a:ext cx="2838600" cy="18424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7812720" y="2135520"/>
            <a:ext cx="1856520" cy="18565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6022080" y="2188440"/>
            <a:ext cx="1405440" cy="14054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7547040" y="3594240"/>
            <a:ext cx="1586880" cy="158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EXAMPLE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59120" y="1455840"/>
            <a:ext cx="2715120" cy="25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c7243a"/>
                </a:solidFill>
                <a:latin typeface="Arial"/>
              </a:rPr>
              <a:t>Another Modern Dashboard Template: AdminLTE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2971800" y="304560"/>
            <a:ext cx="7107840" cy="504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40000" y="549000"/>
            <a:ext cx="907128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c7243a"/>
                </a:solidFill>
                <a:latin typeface="Arial"/>
              </a:rPr>
              <a:t>Another Modern Dashboard Template: Semantic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133200" y="1865520"/>
            <a:ext cx="9772560" cy="180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Other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04000" y="1656000"/>
            <a:ext cx="5096520" cy="295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latin typeface="Arial"/>
              </a:rPr>
              <a:t>Check: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Rstudio – Shiny: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https://shiny.rstudio.com/gallery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Show Me Shiny: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https://www.showmeshiny.com/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Shinyapps Gallery: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https://shinyapps-recent.appspot.com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4"/>
          <a:stretch/>
        </p:blipFill>
        <p:spPr>
          <a:xfrm>
            <a:off x="5234760" y="382680"/>
            <a:ext cx="4844880" cy="344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Live Coding Session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167040" y="302040"/>
            <a:ext cx="36716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Design Our UI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504000" y="2268000"/>
            <a:ext cx="2338200" cy="2958480"/>
          </a:xfrm>
          <a:prstGeom prst="rect">
            <a:avLst/>
          </a:prstGeom>
          <a:solidFill>
            <a:srgbClr val="adc5e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Sidebar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3047760" y="2224440"/>
            <a:ext cx="6828480" cy="2958480"/>
          </a:xfrm>
          <a:prstGeom prst="rect">
            <a:avLst/>
          </a:prstGeom>
          <a:solidFill>
            <a:srgbClr val="e0efd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Main Panel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504000" y="1508040"/>
            <a:ext cx="2323800" cy="615240"/>
          </a:xfrm>
          <a:prstGeom prst="rect">
            <a:avLst/>
          </a:prstGeom>
          <a:solidFill>
            <a:srgbClr val="8ccfb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Title Panel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" descr=""/>
          <p:cNvPicPr/>
          <p:nvPr/>
        </p:nvPicPr>
        <p:blipFill>
          <a:blip r:embed="rId1"/>
          <a:srcRect l="0" t="-1324" r="0" b="5910"/>
          <a:stretch/>
        </p:blipFill>
        <p:spPr>
          <a:xfrm>
            <a:off x="-72360" y="0"/>
            <a:ext cx="10079280" cy="54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" descr=""/>
          <p:cNvPicPr/>
          <p:nvPr/>
        </p:nvPicPr>
        <p:blipFill>
          <a:blip r:embed="rId1"/>
          <a:srcRect l="0" t="-1324" r="51013" b="5910"/>
          <a:stretch/>
        </p:blipFill>
        <p:spPr>
          <a:xfrm>
            <a:off x="5148000" y="360"/>
            <a:ext cx="4936320" cy="5406480"/>
          </a:xfrm>
          <a:prstGeom prst="rect">
            <a:avLst/>
          </a:prstGeom>
          <a:ln>
            <a:noFill/>
          </a:ln>
        </p:spPr>
      </p:pic>
      <p:sp>
        <p:nvSpPr>
          <p:cNvPr id="391" name="CustomShape 1"/>
          <p:cNvSpPr/>
          <p:nvPr/>
        </p:nvSpPr>
        <p:spPr>
          <a:xfrm>
            <a:off x="504000" y="564840"/>
            <a:ext cx="367200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c7243a"/>
                </a:solidFill>
                <a:latin typeface="Arial"/>
              </a:rPr>
              <a:t>Shiny “Hello, World!” Example</a:t>
            </a:r>
            <a:br/>
            <a:r>
              <a:rPr b="0" lang="en-US" sz="2000" spc="-1" strike="noStrike">
                <a:solidFill>
                  <a:srgbClr val="c7243a"/>
                </a:solidFill>
                <a:latin typeface="Arial"/>
              </a:rPr>
              <a:t>UI Side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504000" y="1656000"/>
            <a:ext cx="4551120" cy="38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shinyUI(fluidPage(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titlePanel("Hello, World"),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sidebarLayout(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sidebarPanel(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textInput(inputId = "textInput",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label = "Masukkan Teks",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placeholder = "Tulis apa saja")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mainPanel(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textOutput("textHere")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630000" y="2051640"/>
            <a:ext cx="3223440" cy="322200"/>
          </a:xfrm>
          <a:prstGeom prst="rect">
            <a:avLst/>
          </a:prstGeom>
          <a:noFill/>
          <a:ln w="19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4"/>
          <p:cNvSpPr/>
          <p:nvPr/>
        </p:nvSpPr>
        <p:spPr>
          <a:xfrm flipV="1">
            <a:off x="3853800" y="952560"/>
            <a:ext cx="1436400" cy="1230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5"/>
          <p:cNvSpPr/>
          <p:nvPr/>
        </p:nvSpPr>
        <p:spPr>
          <a:xfrm>
            <a:off x="395640" y="2476440"/>
            <a:ext cx="4469040" cy="1421280"/>
          </a:xfrm>
          <a:prstGeom prst="rect">
            <a:avLst/>
          </a:prstGeom>
          <a:noFill/>
          <a:ln w="19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Line 6"/>
          <p:cNvSpPr/>
          <p:nvPr/>
        </p:nvSpPr>
        <p:spPr>
          <a:xfrm flipV="1">
            <a:off x="4865040" y="1568160"/>
            <a:ext cx="982080" cy="1465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7"/>
          <p:cNvSpPr/>
          <p:nvPr/>
        </p:nvSpPr>
        <p:spPr>
          <a:xfrm>
            <a:off x="395640" y="3985920"/>
            <a:ext cx="4469040" cy="878760"/>
          </a:xfrm>
          <a:prstGeom prst="rect">
            <a:avLst/>
          </a:prstGeom>
          <a:noFill/>
          <a:ln w="1908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8"/>
          <p:cNvSpPr/>
          <p:nvPr/>
        </p:nvSpPr>
        <p:spPr>
          <a:xfrm flipV="1">
            <a:off x="4865040" y="1304280"/>
            <a:ext cx="4073760" cy="307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" descr=""/>
          <p:cNvPicPr/>
          <p:nvPr/>
        </p:nvPicPr>
        <p:blipFill>
          <a:blip r:embed="rId1"/>
          <a:srcRect l="32690" t="-1324" r="33570" b="5910"/>
          <a:stretch/>
        </p:blipFill>
        <p:spPr>
          <a:xfrm>
            <a:off x="5743800" y="360"/>
            <a:ext cx="3399120" cy="5406480"/>
          </a:xfrm>
          <a:prstGeom prst="rect">
            <a:avLst/>
          </a:prstGeom>
          <a:ln>
            <a:noFill/>
          </a:ln>
        </p:spPr>
      </p:pic>
      <p:sp>
        <p:nvSpPr>
          <p:cNvPr id="400" name="CustomShape 1"/>
          <p:cNvSpPr/>
          <p:nvPr/>
        </p:nvSpPr>
        <p:spPr>
          <a:xfrm>
            <a:off x="504360" y="565200"/>
            <a:ext cx="367200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c7243a"/>
                </a:solidFill>
                <a:latin typeface="Arial"/>
              </a:rPr>
              <a:t>Shiny “Hello, World!” Example</a:t>
            </a:r>
            <a:br/>
            <a:r>
              <a:rPr b="0" lang="en-US" sz="2000" spc="-1" strike="noStrike">
                <a:solidFill>
                  <a:srgbClr val="c7243a"/>
                </a:solidFill>
                <a:latin typeface="Arial"/>
              </a:rPr>
              <a:t>Server Side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249480" y="1440000"/>
            <a:ext cx="4551120" cy="36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# Define server logic required to draw a histogram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shinyServer(function(input, output)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output$textHere &lt;- renderText({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input$textInput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00960" y="2579040"/>
            <a:ext cx="3999960" cy="673920"/>
          </a:xfrm>
          <a:prstGeom prst="rect">
            <a:avLst/>
          </a:prstGeom>
          <a:noFill/>
          <a:ln w="1260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Line 4"/>
          <p:cNvSpPr/>
          <p:nvPr/>
        </p:nvSpPr>
        <p:spPr>
          <a:xfrm flipH="1">
            <a:off x="4301280" y="1319040"/>
            <a:ext cx="1824120" cy="1611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908280" y="393840"/>
            <a:ext cx="8165520" cy="47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281520" y="410760"/>
            <a:ext cx="4551120" cy="38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shinyUI(fluidPage(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titlePanel("Hello, World"),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sidebarLayout(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sidebarPanel(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textInput(inputId = "textInput",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label = "Masukkan Teks",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placeholder = "Tulis apa saja")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mainPanel(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textOutput("textHere")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5273280" y="399960"/>
            <a:ext cx="4551120" cy="36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# Define server logic required to draw a histogram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shinyServer(function(input, output)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output$textHere &lt;- renderText({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input$textInput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281520" y="3983400"/>
            <a:ext cx="4569480" cy="11599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→ Things user can play with.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54120" y="2978640"/>
            <a:ext cx="241884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5"/>
          <p:cNvSpPr/>
          <p:nvPr/>
        </p:nvSpPr>
        <p:spPr>
          <a:xfrm>
            <a:off x="5434920" y="1911600"/>
            <a:ext cx="2424600" cy="1717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6"/>
          <p:cNvSpPr/>
          <p:nvPr/>
        </p:nvSpPr>
        <p:spPr>
          <a:xfrm>
            <a:off x="5435640" y="1654560"/>
            <a:ext cx="172656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7"/>
          <p:cNvSpPr/>
          <p:nvPr/>
        </p:nvSpPr>
        <p:spPr>
          <a:xfrm>
            <a:off x="5165280" y="3993840"/>
            <a:ext cx="4724640" cy="109476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Output → Things user can see, oftentimes depend on input.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1942920" y="1679760"/>
            <a:ext cx="2424600" cy="2235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281880" y="418320"/>
            <a:ext cx="4551120" cy="38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shinyUI(fluidPage(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titlePanel("Hello, World"),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sidebarLayout(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sidebarPanel(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textInput(inputId = "textInput",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label = "Masukkan Teks",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placeholder = "Tulis apa saja")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mainPanel(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textOutput("textHere")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5273640" y="407520"/>
            <a:ext cx="4551120" cy="36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# Define server logic required to draw a histogram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shinyServer(function(input, output)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output$textHere &lt;- renderText({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input$textInput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281880" y="4098960"/>
            <a:ext cx="4569480" cy="11599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→ Things user can play with.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654480" y="2986200"/>
            <a:ext cx="241884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5"/>
          <p:cNvSpPr/>
          <p:nvPr/>
        </p:nvSpPr>
        <p:spPr>
          <a:xfrm>
            <a:off x="5435280" y="1919160"/>
            <a:ext cx="2424600" cy="1717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6"/>
          <p:cNvSpPr/>
          <p:nvPr/>
        </p:nvSpPr>
        <p:spPr>
          <a:xfrm>
            <a:off x="5436000" y="1662120"/>
            <a:ext cx="172656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7"/>
          <p:cNvSpPr/>
          <p:nvPr/>
        </p:nvSpPr>
        <p:spPr>
          <a:xfrm>
            <a:off x="5165640" y="4109400"/>
            <a:ext cx="4724640" cy="109476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Output → Things user can see, oftentimes depend on input.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8"/>
          <p:cNvSpPr/>
          <p:nvPr/>
        </p:nvSpPr>
        <p:spPr>
          <a:xfrm>
            <a:off x="1943280" y="1687320"/>
            <a:ext cx="2424600" cy="2235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9"/>
          <p:cNvSpPr/>
          <p:nvPr/>
        </p:nvSpPr>
        <p:spPr>
          <a:xfrm rot="687600">
            <a:off x="4385520" y="1655280"/>
            <a:ext cx="1021680" cy="331560"/>
          </a:xfrm>
          <a:custGeom>
            <a:avLst/>
            <a:gdLst/>
            <a:ahLst/>
            <a:rect l="l" t="t" r="r" b="b"/>
            <a:pathLst>
              <a:path w="2841" h="923">
                <a:moveTo>
                  <a:pt x="0" y="353"/>
                </a:moveTo>
                <a:lnTo>
                  <a:pt x="2031" y="352"/>
                </a:lnTo>
                <a:lnTo>
                  <a:pt x="2031" y="0"/>
                </a:lnTo>
                <a:lnTo>
                  <a:pt x="2840" y="460"/>
                </a:lnTo>
                <a:lnTo>
                  <a:pt x="2032" y="922"/>
                </a:lnTo>
                <a:lnTo>
                  <a:pt x="2032" y="569"/>
                </a:lnTo>
                <a:lnTo>
                  <a:pt x="0" y="571"/>
                </a:lnTo>
                <a:lnTo>
                  <a:pt x="0" y="353"/>
                </a:lnTo>
              </a:path>
            </a:pathLst>
          </a:custGeom>
          <a:solidFill>
            <a:srgbClr val="adc5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0"/>
          <p:cNvSpPr/>
          <p:nvPr/>
        </p:nvSpPr>
        <p:spPr>
          <a:xfrm>
            <a:off x="3865680" y="2817360"/>
            <a:ext cx="1767600" cy="489600"/>
          </a:xfrm>
          <a:prstGeom prst="rect">
            <a:avLst/>
          </a:prstGeom>
          <a:solidFill>
            <a:srgbClr val="bee3d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Send value(s) to server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2" name="Line 11"/>
          <p:cNvSpPr/>
          <p:nvPr/>
        </p:nvSpPr>
        <p:spPr>
          <a:xfrm flipH="1">
            <a:off x="4754520" y="1833840"/>
            <a:ext cx="78840" cy="839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282240" y="425880"/>
            <a:ext cx="4551120" cy="38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shinyUI(fluidPage(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titlePanel("Hello, World"),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sidebarLayout(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sidebarPanel(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textInput(inputId = "textInput",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label = "Masukkan Teks",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          </a:t>
            </a:r>
            <a:r>
              <a:rPr b="0" lang="en-US" sz="1400" spc="-1" strike="noStrike">
                <a:latin typeface="Andale Mono"/>
              </a:rPr>
              <a:t>placeholder = "Tulis apa saja")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mainPanel(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  </a:t>
            </a:r>
            <a:r>
              <a:rPr b="0" lang="en-US" sz="1400" spc="-1" strike="noStrike">
                <a:latin typeface="Andale Mono"/>
              </a:rPr>
              <a:t>textOutput("textHere")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5274000" y="415080"/>
            <a:ext cx="4551120" cy="36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# Define server logic required to draw a histogram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shinyServer(function(input, output)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output$textHere &lt;- renderText({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  </a:t>
            </a:r>
            <a:r>
              <a:rPr b="0" lang="en-US" sz="1400" spc="-1" strike="noStrike">
                <a:latin typeface="Andale Mono"/>
              </a:rPr>
              <a:t>input$textInput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282240" y="4106520"/>
            <a:ext cx="4569480" cy="11599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 → Things user can play with.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582840" y="2993760"/>
            <a:ext cx="241884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"/>
          <p:cNvSpPr/>
          <p:nvPr/>
        </p:nvSpPr>
        <p:spPr>
          <a:xfrm>
            <a:off x="5435640" y="1926720"/>
            <a:ext cx="2424600" cy="17172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6"/>
          <p:cNvSpPr/>
          <p:nvPr/>
        </p:nvSpPr>
        <p:spPr>
          <a:xfrm>
            <a:off x="5436360" y="1669680"/>
            <a:ext cx="1726560" cy="25668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7"/>
          <p:cNvSpPr/>
          <p:nvPr/>
        </p:nvSpPr>
        <p:spPr>
          <a:xfrm>
            <a:off x="5166000" y="4116960"/>
            <a:ext cx="4724640" cy="1094760"/>
          </a:xfrm>
          <a:prstGeom prst="rect">
            <a:avLst/>
          </a:pr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Output → Things user can see, oftentimes depend on input.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1943640" y="1694880"/>
            <a:ext cx="2424600" cy="223560"/>
          </a:xfrm>
          <a:prstGeom prst="rect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9"/>
          <p:cNvSpPr/>
          <p:nvPr/>
        </p:nvSpPr>
        <p:spPr>
          <a:xfrm rot="8821200">
            <a:off x="3165480" y="2291040"/>
            <a:ext cx="2308680" cy="331560"/>
          </a:xfrm>
          <a:custGeom>
            <a:avLst/>
            <a:gdLst/>
            <a:ahLst/>
            <a:rect l="l" t="t" r="r" b="b"/>
            <a:pathLst>
              <a:path w="6417" h="925">
                <a:moveTo>
                  <a:pt x="0" y="359"/>
                </a:moveTo>
                <a:lnTo>
                  <a:pt x="4591" y="353"/>
                </a:lnTo>
                <a:lnTo>
                  <a:pt x="4590" y="0"/>
                </a:lnTo>
                <a:lnTo>
                  <a:pt x="6416" y="459"/>
                </a:lnTo>
                <a:lnTo>
                  <a:pt x="4592" y="924"/>
                </a:lnTo>
                <a:lnTo>
                  <a:pt x="4590" y="571"/>
                </a:lnTo>
                <a:lnTo>
                  <a:pt x="1" y="577"/>
                </a:lnTo>
                <a:lnTo>
                  <a:pt x="0" y="359"/>
                </a:lnTo>
              </a:path>
            </a:pathLst>
          </a:custGeom>
          <a:solidFill>
            <a:srgbClr val="c7243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0"/>
          <p:cNvSpPr/>
          <p:nvPr/>
        </p:nvSpPr>
        <p:spPr>
          <a:xfrm>
            <a:off x="3866040" y="2931120"/>
            <a:ext cx="1767600" cy="345960"/>
          </a:xfrm>
          <a:prstGeom prst="rect">
            <a:avLst/>
          </a:prstGeom>
          <a:solidFill>
            <a:srgbClr val="bee3d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Render output to UI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3" name="Line 11"/>
          <p:cNvSpPr/>
          <p:nvPr/>
        </p:nvSpPr>
        <p:spPr>
          <a:xfrm flipH="1">
            <a:off x="4754880" y="2091600"/>
            <a:ext cx="78840" cy="839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Run Demo App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1027440" y="859320"/>
            <a:ext cx="8514360" cy="363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rcRect l="0" t="0" r="0" b="3696"/>
          <a:stretch/>
        </p:blipFill>
        <p:spPr>
          <a:xfrm>
            <a:off x="360" y="3240"/>
            <a:ext cx="10079280" cy="545688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144000" y="4201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Build More Complex App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Type Of (Basic) Input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204120" y="1618920"/>
            <a:ext cx="3247560" cy="201492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3467880" y="1650240"/>
            <a:ext cx="3196440" cy="289620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3"/>
          <a:stretch/>
        </p:blipFill>
        <p:spPr>
          <a:xfrm>
            <a:off x="6756480" y="1359720"/>
            <a:ext cx="3192120" cy="371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86480" y="1339200"/>
            <a:ext cx="2146680" cy="18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Type of (Basic) 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2530440" y="380880"/>
            <a:ext cx="7555680" cy="444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73880" y="382320"/>
            <a:ext cx="5575680" cy="49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Define UI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shinyUI(fluidPage(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Application title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titlePanel("Normal Distribution"),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Sidebar with a slider input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sidebarLayout(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sidebarPanel(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sliderInput("randomize",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     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"Input random numbers:",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     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min = 1,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     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max = 1000,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     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value = 30)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Show a plot of the generated distribution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mainPanel(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plotOutput("histogramPlot")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5768640" y="2211120"/>
            <a:ext cx="4180680" cy="148536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2174760" y="2539800"/>
            <a:ext cx="1555560" cy="206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2174760" y="2755800"/>
            <a:ext cx="2631240" cy="206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4"/>
          <p:cNvSpPr/>
          <p:nvPr/>
        </p:nvSpPr>
        <p:spPr>
          <a:xfrm>
            <a:off x="2174760" y="2971800"/>
            <a:ext cx="1165680" cy="206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5"/>
          <p:cNvSpPr/>
          <p:nvPr/>
        </p:nvSpPr>
        <p:spPr>
          <a:xfrm>
            <a:off x="2174760" y="3187800"/>
            <a:ext cx="1165680" cy="1458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6"/>
          <p:cNvSpPr/>
          <p:nvPr/>
        </p:nvSpPr>
        <p:spPr>
          <a:xfrm>
            <a:off x="2174760" y="3367800"/>
            <a:ext cx="1165680" cy="1458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7"/>
          <p:cNvSpPr/>
          <p:nvPr/>
        </p:nvSpPr>
        <p:spPr>
          <a:xfrm flipV="1">
            <a:off x="4806360" y="2549880"/>
            <a:ext cx="1143000" cy="2930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8"/>
          <p:cNvSpPr/>
          <p:nvPr/>
        </p:nvSpPr>
        <p:spPr>
          <a:xfrm>
            <a:off x="3340800" y="3048120"/>
            <a:ext cx="2667240" cy="58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9"/>
          <p:cNvSpPr/>
          <p:nvPr/>
        </p:nvSpPr>
        <p:spPr>
          <a:xfrm>
            <a:off x="3340800" y="3253320"/>
            <a:ext cx="60962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Line 10"/>
          <p:cNvSpPr/>
          <p:nvPr/>
        </p:nvSpPr>
        <p:spPr>
          <a:xfrm flipV="1">
            <a:off x="3340800" y="2784240"/>
            <a:ext cx="2725920" cy="7297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131040" y="480600"/>
            <a:ext cx="6282360" cy="447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ndale Mono"/>
              </a:rPr>
              <a:t>library(shiny)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Define server logic required to draw a histogram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shinyServer(function(input, output)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output$histogramPlot &lt;- renderPlot({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Generate random numbers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x &lt;- rnorm(input$randomize, mean = 0, sd = 1)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# Plot histogram based on input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 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hist(x, col = seq(1,length(x)), border = 'white')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Andale Mono"/>
              </a:rPr>
              <a:t>})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rcRect l="32552" t="17776" r="0" b="29980"/>
          <a:stretch/>
        </p:blipFill>
        <p:spPr>
          <a:xfrm>
            <a:off x="4460760" y="2837520"/>
            <a:ext cx="5451480" cy="237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>
            <a:lum bright="-27000"/>
          </a:blip>
          <a:stretch/>
        </p:blipFill>
        <p:spPr>
          <a:xfrm>
            <a:off x="-92520" y="-37440"/>
            <a:ext cx="10172160" cy="57070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226680" y="2094120"/>
            <a:ext cx="3903480" cy="14029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</a:rPr>
              <a:t>Data Visualization and Why It Matters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Run Demo App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But, when not use Shiny?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1052640" y="351720"/>
            <a:ext cx="8043480" cy="502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Other Web Framework for 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504000" y="1656000"/>
            <a:ext cx="9071280" cy="295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OpenCPU: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https://www.opencpu.org/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Jug: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http://bart6114.github.io/jug/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Fiery: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https://github.com/thomasp85/fiery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Plumber: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https://www.rplumber.io/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ShinyProxy: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https://www.shinyproxy.io/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504000" y="565560"/>
            <a:ext cx="9071280" cy="43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Thanks!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84960" y="347760"/>
            <a:ext cx="4605840" cy="49712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4825800" y="373680"/>
            <a:ext cx="5090760" cy="485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Classy Red</Template>
  <TotalTime>524</TotalTime>
  <Application>LibreOffice/6.1.3.2$Linux_X86_64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2018-08-17T13:52:51Z</dcterms:created>
  <dc:creator/>
  <dc:description/>
  <dc:language>en-US</dc:language>
  <cp:lastModifiedBy/>
  <dcterms:modified xsi:type="dcterms:W3CDTF">2018-11-30T14:26:43Z</dcterms:modified>
  <cp:revision>28</cp:revision>
  <dc:subject/>
  <dc:title>Classy Red</dc:title>
</cp:coreProperties>
</file>